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4" r:id="rId2"/>
    <p:sldId id="259" r:id="rId3"/>
    <p:sldId id="265" r:id="rId4"/>
    <p:sldId id="266" r:id="rId5"/>
    <p:sldId id="260" r:id="rId6"/>
    <p:sldId id="261" r:id="rId7"/>
    <p:sldId id="262" r:id="rId8"/>
    <p:sldId id="267" r:id="rId9"/>
    <p:sldId id="268" r:id="rId10"/>
    <p:sldId id="269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5E86B-9344-8AF4-083E-426613CDE55D}" v="686" dt="2021-10-10T14:31:40.258"/>
    <p1510:client id="{95E0C791-C8EC-134C-BB06-2C81C55174AA}" v="167" dt="2021-10-10T14:51:00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ingerová Alena" userId="S::klingerova@zscapkova.cz::9286c423-dee0-4ed7-b18a-0370d0f4d842" providerId="AD" clId="Web-{95E0C791-C8EC-134C-BB06-2C81C55174AA}"/>
    <pc:docChg chg="modSld">
      <pc:chgData name="Klingerová Alena" userId="S::klingerova@zscapkova.cz::9286c423-dee0-4ed7-b18a-0370d0f4d842" providerId="AD" clId="Web-{95E0C791-C8EC-134C-BB06-2C81C55174AA}" dt="2021-10-10T14:51:00.050" v="169" actId="20577"/>
      <pc:docMkLst>
        <pc:docMk/>
      </pc:docMkLst>
      <pc:sldChg chg="modSp">
        <pc:chgData name="Klingerová Alena" userId="S::klingerova@zscapkova.cz::9286c423-dee0-4ed7-b18a-0370d0f4d842" providerId="AD" clId="Web-{95E0C791-C8EC-134C-BB06-2C81C55174AA}" dt="2021-10-10T14:51:00.050" v="169" actId="20577"/>
        <pc:sldMkLst>
          <pc:docMk/>
          <pc:sldMk cId="3294961168" sldId="258"/>
        </pc:sldMkLst>
        <pc:spChg chg="mod">
          <ac:chgData name="Klingerová Alena" userId="S::klingerova@zscapkova.cz::9286c423-dee0-4ed7-b18a-0370d0f4d842" providerId="AD" clId="Web-{95E0C791-C8EC-134C-BB06-2C81C55174AA}" dt="2021-10-10T14:51:00.050" v="169" actId="20577"/>
          <ac:spMkLst>
            <pc:docMk/>
            <pc:sldMk cId="3294961168" sldId="258"/>
            <ac:spMk id="2" creationId="{00000000-0000-0000-0000-000000000000}"/>
          </ac:spMkLst>
        </pc:spChg>
      </pc:sldChg>
    </pc:docChg>
  </pc:docChgLst>
  <pc:docChgLst>
    <pc:chgData name="Klingerová Alena" userId="S::klingerova@zscapkova.cz::9286c423-dee0-4ed7-b18a-0370d0f4d842" providerId="AD" clId="Web-{16E5E86B-9344-8AF4-083E-426613CDE55D}"/>
    <pc:docChg chg="modSld sldOrd">
      <pc:chgData name="Klingerová Alena" userId="S::klingerova@zscapkova.cz::9286c423-dee0-4ed7-b18a-0370d0f4d842" providerId="AD" clId="Web-{16E5E86B-9344-8AF4-083E-426613CDE55D}" dt="2021-10-10T14:31:35.242" v="567" actId="20577"/>
      <pc:docMkLst>
        <pc:docMk/>
      </pc:docMkLst>
      <pc:sldChg chg="modSp">
        <pc:chgData name="Klingerová Alena" userId="S::klingerova@zscapkova.cz::9286c423-dee0-4ed7-b18a-0370d0f4d842" providerId="AD" clId="Web-{16E5E86B-9344-8AF4-083E-426613CDE55D}" dt="2021-10-10T14:31:35.242" v="567" actId="20577"/>
        <pc:sldMkLst>
          <pc:docMk/>
          <pc:sldMk cId="3294961168" sldId="258"/>
        </pc:sldMkLst>
        <pc:spChg chg="mod">
          <ac:chgData name="Klingerová Alena" userId="S::klingerova@zscapkova.cz::9286c423-dee0-4ed7-b18a-0370d0f4d842" providerId="AD" clId="Web-{16E5E86B-9344-8AF4-083E-426613CDE55D}" dt="2021-10-10T14:31:35.242" v="567" actId="20577"/>
          <ac:spMkLst>
            <pc:docMk/>
            <pc:sldMk cId="3294961168" sldId="258"/>
            <ac:spMk id="2" creationId="{00000000-0000-0000-0000-000000000000}"/>
          </ac:spMkLst>
        </pc:spChg>
      </pc:sldChg>
      <pc:sldChg chg="addSp delSp modSp ord">
        <pc:chgData name="Klingerová Alena" userId="S::klingerova@zscapkova.cz::9286c423-dee0-4ed7-b18a-0370d0f4d842" providerId="AD" clId="Web-{16E5E86B-9344-8AF4-083E-426613CDE55D}" dt="2021-10-10T14:07:14.945" v="352" actId="20577"/>
        <pc:sldMkLst>
          <pc:docMk/>
          <pc:sldMk cId="3841467029" sldId="259"/>
        </pc:sldMkLst>
        <pc:spChg chg="add del mod">
          <ac:chgData name="Klingerová Alena" userId="S::klingerova@zscapkova.cz::9286c423-dee0-4ed7-b18a-0370d0f4d842" providerId="AD" clId="Web-{16E5E86B-9344-8AF4-083E-426613CDE55D}" dt="2021-10-10T14:07:14.945" v="352" actId="20577"/>
          <ac:spMkLst>
            <pc:docMk/>
            <pc:sldMk cId="3841467029" sldId="259"/>
            <ac:spMk id="2" creationId="{00000000-0000-0000-0000-000000000000}"/>
          </ac:spMkLst>
        </pc:spChg>
      </pc:sldChg>
      <pc:sldChg chg="modSp">
        <pc:chgData name="Klingerová Alena" userId="S::klingerova@zscapkova.cz::9286c423-dee0-4ed7-b18a-0370d0f4d842" providerId="AD" clId="Web-{16E5E86B-9344-8AF4-083E-426613CDE55D}" dt="2021-10-10T14:11:52.935" v="423" actId="20577"/>
        <pc:sldMkLst>
          <pc:docMk/>
          <pc:sldMk cId="1314723246" sldId="260"/>
        </pc:sldMkLst>
        <pc:spChg chg="mod">
          <ac:chgData name="Klingerová Alena" userId="S::klingerova@zscapkova.cz::9286c423-dee0-4ed7-b18a-0370d0f4d842" providerId="AD" clId="Web-{16E5E86B-9344-8AF4-083E-426613CDE55D}" dt="2021-10-10T14:11:52.935" v="423" actId="20577"/>
          <ac:spMkLst>
            <pc:docMk/>
            <pc:sldMk cId="1314723246" sldId="260"/>
            <ac:spMk id="2" creationId="{00000000-0000-0000-0000-000000000000}"/>
          </ac:spMkLst>
        </pc:spChg>
      </pc:sldChg>
      <pc:sldChg chg="modSp">
        <pc:chgData name="Klingerová Alena" userId="S::klingerova@zscapkova.cz::9286c423-dee0-4ed7-b18a-0370d0f4d842" providerId="AD" clId="Web-{16E5E86B-9344-8AF4-083E-426613CDE55D}" dt="2021-10-10T14:15:33.986" v="484" actId="20577"/>
        <pc:sldMkLst>
          <pc:docMk/>
          <pc:sldMk cId="2087613044" sldId="261"/>
        </pc:sldMkLst>
        <pc:spChg chg="mod">
          <ac:chgData name="Klingerová Alena" userId="S::klingerova@zscapkova.cz::9286c423-dee0-4ed7-b18a-0370d0f4d842" providerId="AD" clId="Web-{16E5E86B-9344-8AF4-083E-426613CDE55D}" dt="2021-10-10T14:15:33.986" v="484" actId="20577"/>
          <ac:spMkLst>
            <pc:docMk/>
            <pc:sldMk cId="2087613044" sldId="261"/>
            <ac:spMk id="2" creationId="{00000000-0000-0000-0000-000000000000}"/>
          </ac:spMkLst>
        </pc:spChg>
      </pc:sldChg>
      <pc:sldChg chg="modSp">
        <pc:chgData name="Klingerová Alena" userId="S::klingerova@zscapkova.cz::9286c423-dee0-4ed7-b18a-0370d0f4d842" providerId="AD" clId="Web-{16E5E86B-9344-8AF4-083E-426613CDE55D}" dt="2021-10-10T14:18:34.990" v="504" actId="20577"/>
        <pc:sldMkLst>
          <pc:docMk/>
          <pc:sldMk cId="3038623051" sldId="262"/>
        </pc:sldMkLst>
        <pc:spChg chg="mod">
          <ac:chgData name="Klingerová Alena" userId="S::klingerova@zscapkova.cz::9286c423-dee0-4ed7-b18a-0370d0f4d842" providerId="AD" clId="Web-{16E5E86B-9344-8AF4-083E-426613CDE55D}" dt="2021-10-10T14:18:34.990" v="504" actId="20577"/>
          <ac:spMkLst>
            <pc:docMk/>
            <pc:sldMk cId="3038623051" sldId="262"/>
            <ac:spMk id="2" creationId="{00000000-0000-0000-0000-000000000000}"/>
          </ac:spMkLst>
        </pc:spChg>
      </pc:sldChg>
      <pc:sldChg chg="modSp mod modClrScheme chgLayout">
        <pc:chgData name="Klingerová Alena" userId="S::klingerova@zscapkova.cz::9286c423-dee0-4ed7-b18a-0370d0f4d842" providerId="AD" clId="Web-{16E5E86B-9344-8AF4-083E-426613CDE55D}" dt="2021-10-10T14:16:12.330" v="488" actId="20577"/>
        <pc:sldMkLst>
          <pc:docMk/>
          <pc:sldMk cId="1477736664" sldId="264"/>
        </pc:sldMkLst>
        <pc:spChg chg="mod ord">
          <ac:chgData name="Klingerová Alena" userId="S::klingerova@zscapkova.cz::9286c423-dee0-4ed7-b18a-0370d0f4d842" providerId="AD" clId="Web-{16E5E86B-9344-8AF4-083E-426613CDE55D}" dt="2021-10-10T13:52:31.754" v="142" actId="1076"/>
          <ac:spMkLst>
            <pc:docMk/>
            <pc:sldMk cId="1477736664" sldId="264"/>
            <ac:spMk id="2" creationId="{00000000-0000-0000-0000-000000000000}"/>
          </ac:spMkLst>
        </pc:spChg>
        <pc:spChg chg="mod ord">
          <ac:chgData name="Klingerová Alena" userId="S::klingerova@zscapkova.cz::9286c423-dee0-4ed7-b18a-0370d0f4d842" providerId="AD" clId="Web-{16E5E86B-9344-8AF4-083E-426613CDE55D}" dt="2021-10-10T14:16:12.330" v="488" actId="20577"/>
          <ac:spMkLst>
            <pc:docMk/>
            <pc:sldMk cId="1477736664" sldId="264"/>
            <ac:spMk id="3" creationId="{00000000-0000-0000-0000-000000000000}"/>
          </ac:spMkLst>
        </pc:spChg>
        <pc:spChg chg="mod">
          <ac:chgData name="Klingerová Alena" userId="S::klingerova@zscapkova.cz::9286c423-dee0-4ed7-b18a-0370d0f4d842" providerId="AD" clId="Web-{16E5E86B-9344-8AF4-083E-426613CDE55D}" dt="2021-10-10T13:45:10.869" v="50" actId="20577"/>
          <ac:spMkLst>
            <pc:docMk/>
            <pc:sldMk cId="1477736664" sldId="264"/>
            <ac:spMk id="5" creationId="{00000000-0000-0000-0000-000000000000}"/>
          </ac:spMkLst>
        </pc:spChg>
      </pc:sldChg>
      <pc:sldChg chg="modSp">
        <pc:chgData name="Klingerová Alena" userId="S::klingerova@zscapkova.cz::9286c423-dee0-4ed7-b18a-0370d0f4d842" providerId="AD" clId="Web-{16E5E86B-9344-8AF4-083E-426613CDE55D}" dt="2021-10-10T14:21:07.477" v="505" actId="20577"/>
        <pc:sldMkLst>
          <pc:docMk/>
          <pc:sldMk cId="3145814509" sldId="269"/>
        </pc:sldMkLst>
        <pc:spChg chg="mod">
          <ac:chgData name="Klingerová Alena" userId="S::klingerova@zscapkova.cz::9286c423-dee0-4ed7-b18a-0370d0f4d842" providerId="AD" clId="Web-{16E5E86B-9344-8AF4-083E-426613CDE55D}" dt="2021-10-10T14:21:07.477" v="505" actId="20577"/>
          <ac:spMkLst>
            <pc:docMk/>
            <pc:sldMk cId="3145814509" sldId="269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55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45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25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8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94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9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93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4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58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17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96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absolvent.cz" TargetMode="External"/><Relationship Id="rId2" Type="http://schemas.openxmlformats.org/officeDocument/2006/relationships/hyperlink" Target="http://www.nsp.cz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studujvpk.cz/" TargetMode="External"/><Relationship Id="rId4" Type="http://schemas.openxmlformats.org/officeDocument/2006/relationships/hyperlink" Target="https://www.atlasskolstvi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scapkova.cz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2499" y="78571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/>
              <a:t>PŘIJÍMACÍ ŘÍZENÍ NA SŠ</a:t>
            </a:r>
            <a:br>
              <a:rPr lang="cs-CZ" sz="6000" b="1" dirty="0"/>
            </a:br>
            <a:r>
              <a:rPr lang="cs-CZ" sz="6000" dirty="0"/>
              <a:t>ve školním roce 2021/22</a:t>
            </a:r>
            <a:br>
              <a:rPr lang="cs-CZ" sz="6000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75740" y="2465854"/>
            <a:ext cx="7821145" cy="3887319"/>
          </a:xfrm>
          <a:ln>
            <a:noFill/>
          </a:ln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l">
              <a:buNone/>
            </a:pPr>
            <a:r>
              <a:rPr lang="cs-CZ" sz="8000" dirty="0">
                <a:solidFill>
                  <a:schemeClr val="tx1"/>
                </a:solidFill>
              </a:rPr>
              <a:t>přehledné aktuální informace:</a:t>
            </a:r>
            <a:endParaRPr lang="en-US" sz="8000">
              <a:solidFill>
                <a:schemeClr val="tx1"/>
              </a:solidFill>
              <a:cs typeface="Calibri"/>
            </a:endParaRPr>
          </a:p>
          <a:p>
            <a:pPr marL="0" indent="0" algn="l">
              <a:buNone/>
            </a:pPr>
            <a:endParaRPr lang="cs-CZ" sz="8000" dirty="0">
              <a:solidFill>
                <a:schemeClr val="tx1"/>
              </a:solidFill>
              <a:cs typeface="Calibri"/>
            </a:endParaRPr>
          </a:p>
          <a:p>
            <a:pPr marL="0" indent="0" algn="l">
              <a:buNone/>
            </a:pPr>
            <a:r>
              <a:rPr lang="cs-CZ" sz="8000" b="1" u="sng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</a:rPr>
              <a:t>https://cermat.cz/</a:t>
            </a:r>
            <a:r>
              <a:rPr lang="cs-CZ" sz="8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 -  Jednotná přijímací zkouška 2022 </a:t>
            </a:r>
            <a:endParaRPr lang="cs-CZ" sz="800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 algn="l">
              <a:buNone/>
            </a:pPr>
            <a:r>
              <a:rPr lang="cs-CZ" sz="8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                                                                - JPZ 2022</a:t>
            </a:r>
            <a:endParaRPr lang="cs-CZ" sz="800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algn="l"/>
            <a:r>
              <a:rPr lang="cs-CZ" sz="8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                                                                - specifikace požadavků </a:t>
            </a:r>
            <a:endParaRPr lang="cs-CZ" sz="800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algn="l"/>
            <a:r>
              <a:rPr lang="cs-CZ" sz="8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                                                                - úpravy podmínek přijímacího řízení</a:t>
            </a:r>
            <a:endParaRPr lang="cs-CZ" sz="800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algn="l"/>
            <a:r>
              <a:rPr lang="cs-CZ" sz="8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                                                                - testová zadání k procvičování</a:t>
            </a:r>
            <a:endParaRPr lang="cs-CZ" sz="800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 algn="l">
              <a:buNone/>
            </a:pPr>
            <a:endParaRPr lang="cs-CZ" sz="8000" b="1" u="sng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 algn="l">
              <a:buNone/>
            </a:pPr>
            <a:endParaRPr lang="cs-CZ" sz="8000" b="1" u="sng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algn="l"/>
            <a:r>
              <a:rPr lang="cs-CZ" sz="8000" b="1" u="sng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</a:rPr>
              <a:t>https://www.msmt.cz/</a:t>
            </a:r>
            <a:endParaRPr lang="cs-CZ" sz="8000" b="1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 algn="l">
              <a:buNone/>
            </a:pPr>
            <a:endParaRPr lang="cs-CZ" sz="4800" b="1" u="sng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 algn="l">
              <a:buNone/>
            </a:pPr>
            <a:endParaRPr lang="cs-CZ" sz="2000" b="1" u="sng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 algn="l">
              <a:buNone/>
            </a:pPr>
            <a:endParaRPr lang="cs-CZ" sz="2000" b="1" u="sng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 algn="l">
              <a:buNone/>
            </a:pPr>
            <a:endParaRPr lang="cs-CZ" sz="2000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cs-CZ" sz="2000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cs-CZ" sz="2300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cs-CZ" sz="23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cs-CZ" sz="23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cs-CZ" sz="23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cs-CZ" sz="23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                                 </a:t>
            </a:r>
            <a:endParaRPr lang="cs-CZ" sz="230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1037" y="5527257"/>
            <a:ext cx="8136904" cy="12157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7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  </a:t>
            </a:r>
            <a:endParaRPr lang="cs-CZ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736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3296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u="sng" dirty="0"/>
              <a:t>Zápisový lístek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930515"/>
            <a:ext cx="8548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Význam podání zápisového lístku</a:t>
            </a:r>
            <a:endParaRPr lang="cs-CZ" dirty="0"/>
          </a:p>
          <a:p>
            <a:r>
              <a:rPr lang="cs-CZ" dirty="0"/>
              <a:t>Uchazeč podáním zápisového lístku potvrzuje svůj úmysl vzdělávat se v dané střední škole.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700808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Vydání zápisového lístku</a:t>
            </a:r>
          </a:p>
          <a:p>
            <a:r>
              <a:rPr lang="cs-CZ" dirty="0"/>
              <a:t>Uchazeč, který je žákem základní školy, obdrží zápisový lístek v této základní škole, a to nejpozději do </a:t>
            </a:r>
            <a:r>
              <a:rPr lang="cs-CZ" b="1" dirty="0"/>
              <a:t>15. března daného školního roku</a:t>
            </a:r>
            <a:r>
              <a:rPr lang="cs-CZ" dirty="0"/>
              <a:t>. </a:t>
            </a:r>
            <a:r>
              <a:rPr lang="cs-CZ" b="1" dirty="0"/>
              <a:t>Každý uchazeč obdrží jeden zápisový lístek</a:t>
            </a:r>
            <a:r>
              <a:rPr lang="cs-CZ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2625017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Termín pro podání zápisového lístku</a:t>
            </a:r>
          </a:p>
          <a:p>
            <a:r>
              <a:rPr lang="cs-CZ" dirty="0"/>
              <a:t>Uchazeč nebo zákonný zástupce nezletilého uchazeče svůj úmysl vzdělávat se v dané střední škole potvrdí odevzdáním nebo odesláním zápisového lístku řediteli školy, který rozhodl o jeho přijetí ke vzdělávání, a to nejpozději </a:t>
            </a:r>
            <a:r>
              <a:rPr lang="cs-CZ" b="1" dirty="0"/>
              <a:t>do 10 pracovních dnů</a:t>
            </a:r>
            <a:r>
              <a:rPr lang="cs-CZ" dirty="0"/>
              <a:t> ode dne oznámení rozhodnutí. 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179511" y="4102345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Zpětvzetí zápisového lístku</a:t>
            </a:r>
          </a:p>
          <a:p>
            <a:r>
              <a:rPr lang="cs-CZ" dirty="0"/>
              <a:t>Uchazeč může vzít zpět zápisový lístek uplatněný v přijímacím řízení do oborů vzdělání s talentovou zkouškou nebo do konzervatoří, pokud byl následně přijat do oboru vzdělání bez talentové zkoušky, popř. pokud byl přijat na školu na základě odvolání.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1" y="5301208"/>
            <a:ext cx="871296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b="1" dirty="0"/>
              <a:t>Ztráta zápisového lístku</a:t>
            </a:r>
          </a:p>
          <a:p>
            <a:r>
              <a:rPr lang="cs-CZ" dirty="0"/>
              <a:t>Při ztrátě zápisového lístku může uchazeč požádat o vydání náhradního zápisového lístku. Součástí této žádosti je čestné prohlášení zletilého uchazeče nebo zákonného zástupce nezletilého uchazeče, že původní zápisový lístek neuplatnil ani neuplatní ve střední škole; součástí čestného prohlášení zákonného zástupce nezletilého uchazeče je podpis uchazeče. </a:t>
            </a:r>
            <a:endParaRPr lang="cs-CZ" dirty="0">
              <a:cs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81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7461448"/>
          </a:xfrm>
        </p:spPr>
        <p:txBody>
          <a:bodyPr>
            <a:normAutofit/>
          </a:bodyPr>
          <a:lstStyle/>
          <a:p>
            <a:pPr algn="l"/>
            <a:br>
              <a:rPr lang="cs-CZ" sz="3200" b="1" dirty="0"/>
            </a:br>
            <a:r>
              <a:rPr lang="cs-CZ" sz="3200" b="1" dirty="0"/>
              <a:t>Národní soustava povolání  </a:t>
            </a:r>
            <a:r>
              <a:rPr lang="cs-CZ" sz="3200" b="1" dirty="0">
                <a:solidFill>
                  <a:schemeClr val="bg1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www.nsp.cz</a:t>
            </a:r>
            <a:br>
              <a:rPr lang="cs-CZ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cs-CZ" sz="3200" b="1" dirty="0" err="1">
                <a:ea typeface="+mj-lt"/>
                <a:cs typeface="+mj-lt"/>
              </a:rPr>
              <a:t>Infoabsolvent</a:t>
            </a:r>
            <a:r>
              <a:rPr lang="cs-CZ" sz="3200" b="1" dirty="0">
                <a:ea typeface="+mj-lt"/>
                <a:cs typeface="+mj-lt"/>
              </a:rPr>
              <a:t> </a:t>
            </a:r>
            <a:r>
              <a:rPr lang="cs-CZ" sz="3200" b="1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www.infoabsolvent.cz</a:t>
            </a:r>
            <a:br>
              <a:rPr lang="cs-CZ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cs-CZ" sz="3200" b="1" dirty="0"/>
              <a:t>Atlas školství </a:t>
            </a:r>
            <a:r>
              <a:rPr lang="cs-CZ" sz="3200" dirty="0"/>
              <a:t> </a:t>
            </a:r>
            <a:r>
              <a:rPr lang="cs-CZ" sz="3200" b="1" dirty="0">
                <a:solidFill>
                  <a:schemeClr val="bg1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https://www.atlasskolstvi.cz/</a:t>
            </a:r>
            <a:br>
              <a:rPr lang="cs-CZ" sz="3200" b="1" dirty="0"/>
            </a:br>
            <a:r>
              <a:rPr lang="cs-CZ" sz="3200" b="1" dirty="0"/>
              <a:t>Studuj v PK</a:t>
            </a:r>
            <a:r>
              <a:rPr lang="cs-CZ" sz="3200" dirty="0"/>
              <a:t>  </a:t>
            </a:r>
            <a:r>
              <a:rPr lang="cs-CZ" sz="3200" b="1" dirty="0">
                <a:solidFill>
                  <a:schemeClr val="bg1">
                    <a:lumMod val="20000"/>
                    <a:lumOff val="8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https://www.studujvpk.cz/</a:t>
            </a:r>
            <a:br>
              <a:rPr lang="cs-CZ" sz="3200" dirty="0"/>
            </a:br>
            <a:r>
              <a:rPr lang="cs-CZ" sz="3200" dirty="0"/>
              <a:t>Čím budu?, Kam dál?...</a:t>
            </a:r>
            <a:br>
              <a:rPr lang="cs-CZ" sz="3200" dirty="0"/>
            </a:br>
            <a:r>
              <a:rPr lang="cs-CZ" sz="3200" b="1" dirty="0"/>
              <a:t>Úřad práce </a:t>
            </a:r>
            <a:r>
              <a:rPr lang="cs-CZ" sz="3200" dirty="0"/>
              <a:t>Klatovy </a:t>
            </a:r>
            <a:br>
              <a:rPr lang="cs-CZ" sz="3200" dirty="0"/>
            </a:br>
            <a:r>
              <a:rPr lang="cs-CZ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www.msmt.cz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www. </a:t>
            </a:r>
            <a:r>
              <a:rPr lang="cs-CZ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cermat</a:t>
            </a:r>
            <a:r>
              <a:rPr lang="cs-CZ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.cz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www.</a:t>
            </a:r>
            <a:r>
              <a:rPr lang="cs-CZ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csicr</a:t>
            </a:r>
            <a:r>
              <a:rPr lang="cs-CZ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.cz</a:t>
            </a:r>
            <a:r>
              <a:rPr lang="cs-CZ" sz="2000" dirty="0"/>
              <a:t> ,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 </a:t>
            </a:r>
            <a:r>
              <a:rPr lang="cs-CZ" sz="2000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</a:rPr>
              <a:t>www. </a:t>
            </a:r>
            <a:r>
              <a:rPr lang="cs-CZ" sz="2000" b="1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</a:rPr>
              <a:t>zscapkova</a:t>
            </a:r>
            <a:r>
              <a:rPr lang="cs-CZ" sz="2000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</a:rPr>
              <a:t>.cz</a:t>
            </a:r>
            <a:r>
              <a:rPr lang="cs-CZ" sz="2000" dirty="0">
                <a:cs typeface="Calibri"/>
              </a:rPr>
              <a:t>, …</a:t>
            </a:r>
            <a:br>
              <a:rPr lang="cs-CZ" sz="2000" dirty="0">
                <a:cs typeface="Calibri"/>
              </a:rPr>
            </a:br>
            <a:br>
              <a:rPr lang="cs-CZ" sz="2000" dirty="0"/>
            </a:br>
            <a:r>
              <a:rPr lang="cs-CZ" sz="3200" b="1" dirty="0"/>
              <a:t>Akademie řemesel - </a:t>
            </a:r>
            <a:r>
              <a:rPr lang="cs-CZ" sz="2800" b="1" dirty="0"/>
              <a:t>10. 11. 2021</a:t>
            </a:r>
            <a:r>
              <a:rPr lang="cs-CZ" sz="2000" dirty="0"/>
              <a:t> v MKS Klatovy od 9 do 15h</a:t>
            </a:r>
            <a:br>
              <a:rPr lang="cs-CZ" sz="3200" dirty="0">
                <a:cs typeface="Calibri"/>
              </a:rPr>
            </a:br>
            <a:r>
              <a:rPr lang="cs-CZ" sz="3200" b="1" dirty="0">
                <a:cs typeface="Calibri"/>
              </a:rPr>
              <a:t>Posviť si na budoucnost - </a:t>
            </a:r>
            <a:r>
              <a:rPr lang="cs-CZ" sz="2800" b="1">
                <a:cs typeface="Calibri"/>
              </a:rPr>
              <a:t>5.a 6. 11. 2021</a:t>
            </a:r>
            <a:r>
              <a:rPr lang="cs-CZ" sz="3200" b="1" dirty="0">
                <a:cs typeface="Calibri"/>
              </a:rPr>
              <a:t> </a:t>
            </a:r>
            <a:r>
              <a:rPr lang="cs-CZ" sz="2000" dirty="0">
                <a:cs typeface="Calibri"/>
              </a:rPr>
              <a:t>v</a:t>
            </a:r>
            <a:r>
              <a:rPr lang="cs-CZ" sz="3200" b="1" dirty="0">
                <a:cs typeface="Calibri"/>
              </a:rPr>
              <a:t> </a:t>
            </a:r>
            <a:r>
              <a:rPr lang="cs-CZ" sz="2000" dirty="0">
                <a:ea typeface="+mj-lt"/>
                <a:cs typeface="+mj-lt"/>
              </a:rPr>
              <a:t>DEPO2015 Plzeň</a:t>
            </a:r>
            <a:br>
              <a:rPr lang="cs-CZ" sz="2000" dirty="0">
                <a:cs typeface="Calibri"/>
              </a:rPr>
            </a:br>
            <a:r>
              <a:rPr lang="cs-CZ" sz="3200" b="1" dirty="0">
                <a:ea typeface="+mj-lt"/>
                <a:cs typeface="+mj-lt"/>
              </a:rPr>
              <a:t>Dny otevřených dveří</a:t>
            </a:r>
            <a:br>
              <a:rPr lang="cs-CZ" sz="3200" b="1" dirty="0">
                <a:ea typeface="+mj-lt"/>
                <a:cs typeface="+mj-lt"/>
              </a:rPr>
            </a:br>
            <a:endParaRPr lang="cs-CZ" sz="3200">
              <a:ea typeface="+mj-lt"/>
              <a:cs typeface="+mj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69490"/>
            <a:ext cx="5452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/>
              <a:t>Kde hledat informace?</a:t>
            </a:r>
          </a:p>
        </p:txBody>
      </p:sp>
    </p:spTree>
    <p:extLst>
      <p:ext uri="{BB962C8B-B14F-4D97-AF65-F5344CB8AC3E}">
        <p14:creationId xmlns:p14="http://schemas.microsoft.com/office/powerpoint/2010/main" val="32949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7235" y="1582083"/>
            <a:ext cx="8820472" cy="747080"/>
          </a:xfrm>
        </p:spPr>
        <p:txBody>
          <a:bodyPr>
            <a:normAutofit fontScale="90000"/>
          </a:bodyPr>
          <a:lstStyle/>
          <a:p>
            <a:pPr algn="l"/>
            <a:br>
              <a:rPr lang="cs-CZ" b="1" u="sng" dirty="0"/>
            </a:br>
            <a:br>
              <a:rPr lang="cs-CZ" b="1" u="sng" dirty="0"/>
            </a:br>
            <a:br>
              <a:rPr lang="cs-CZ" b="1" u="sng" dirty="0"/>
            </a:br>
            <a:r>
              <a:rPr lang="cs-CZ" dirty="0">
                <a:ea typeface="+mj-lt"/>
                <a:cs typeface="+mj-lt"/>
              </a:rPr>
              <a:t>Aktuální informace</a:t>
            </a:r>
            <a:br>
              <a:rPr lang="cs-CZ" sz="3600" b="1" u="sng" dirty="0">
                <a:cs typeface="Calibri"/>
              </a:rPr>
            </a:br>
            <a:br>
              <a:rPr lang="cs-CZ" sz="3600" b="1" dirty="0"/>
            </a:br>
            <a:r>
              <a:rPr lang="cs-CZ" sz="3600" b="1" u="sng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https://www.zscapkova.cz/</a:t>
            </a:r>
            <a:br>
              <a:rPr lang="cs-CZ" sz="3600" b="1" u="sng" dirty="0">
                <a:solidFill>
                  <a:schemeClr val="bg1">
                    <a:lumMod val="20000"/>
                    <a:lumOff val="80000"/>
                  </a:schemeClr>
                </a:solidFill>
                <a:cs typeface="Calibri"/>
              </a:rPr>
            </a:br>
            <a:br>
              <a:rPr lang="cs-CZ" sz="31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cs-CZ" sz="31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   - </a:t>
            </a:r>
            <a:r>
              <a:rPr lang="cs-CZ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Přijímací řízení na SŠ</a:t>
            </a:r>
            <a:r>
              <a:rPr lang="cs-CZ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br>
              <a:rPr lang="cs-CZ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cs-CZ" sz="31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</a:t>
            </a:r>
            <a:br>
              <a:rPr lang="cs-CZ" sz="31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20000"/>
                    <a:lumOff val="80000"/>
                  </a:schemeClr>
                </a:solidFill>
              </a:rPr>
              <a:t>   - </a:t>
            </a:r>
            <a:r>
              <a:rPr lang="cs-CZ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Kariérové poradenství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146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Právní předpisy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Legislativní zázemí přijímacího řízení, a tedy i jednotné přijímací zkoušky, tvoří </a:t>
            </a:r>
            <a:r>
              <a:rPr lang="cs-CZ" b="1" dirty="0"/>
              <a:t>školský zákon</a:t>
            </a:r>
            <a:r>
              <a:rPr lang="cs-CZ" dirty="0"/>
              <a:t> </a:t>
            </a:r>
            <a:r>
              <a:rPr lang="cs-CZ" b="1" dirty="0"/>
              <a:t>č. 561/2004 Sb.</a:t>
            </a:r>
            <a:r>
              <a:rPr lang="cs-CZ" dirty="0"/>
              <a:t> a </a:t>
            </a:r>
            <a:r>
              <a:rPr lang="cs-CZ" b="1" dirty="0"/>
              <a:t>vyhláška č. 353/2016 Sb.</a:t>
            </a:r>
            <a:r>
              <a:rPr lang="cs-CZ" dirty="0"/>
              <a:t>, o přijímacím řízení ke střednímu vzdělávání, která blíže specifikuje ustanovení zákona. </a:t>
            </a:r>
          </a:p>
          <a:p>
            <a:r>
              <a:rPr lang="cs-CZ" dirty="0"/>
              <a:t>Úpravy podmínek uchazečů se speciálními vzdělávacími potřebami upravuje společně s výše zmíněnými právními předpisy </a:t>
            </a:r>
            <a:r>
              <a:rPr lang="cs-CZ" b="1" dirty="0"/>
              <a:t>vyhláška č. 27/2016 Sb.</a:t>
            </a:r>
            <a:r>
              <a:rPr lang="cs-CZ" dirty="0"/>
              <a:t>, o vzdělávání žáků se speciálními vzdělávacími potřebami a žáků nadaných.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82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Přijímací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Uchazeč o vzdělávání v oboru s maturitní zkouškou může pro první kolo přijímacího řízení podat přihlášku ke vzdělávání až na </a:t>
            </a:r>
            <a:r>
              <a:rPr lang="cs-CZ" b="1" dirty="0"/>
              <a:t>dvě střední školy nebo na dva maturitní obory</a:t>
            </a:r>
            <a:r>
              <a:rPr lang="cs-CZ" dirty="0"/>
              <a:t> (případně odborná zaměření podle ŠVP) v rámci jedné střední školy. Podáním dvou přihlášek vzniká uchazeči nárok konat jednotnou přijímací zkoušku </a:t>
            </a:r>
            <a:r>
              <a:rPr lang="cs-CZ" b="1" dirty="0"/>
              <a:t>ve dvou termínech</a:t>
            </a:r>
            <a:r>
              <a:rPr lang="cs-CZ" dirty="0"/>
              <a:t> (tzn. podá-li uchazeč jednu přihlášku na maturitní obor a druhou např. na obor s výučním listem, může konat jednotnou přijímací zkoušku pouze jednou).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Kromě dvou výše zmíněných přihlášek na střední školy může uchazeč v prvním kole podat navíc až dvě přihlášky do </a:t>
            </a:r>
            <a:r>
              <a:rPr lang="cs-CZ" b="1" dirty="0"/>
              <a:t>oborů s talentovou zkouškou</a:t>
            </a:r>
            <a:r>
              <a:rPr lang="cs-CZ" dirty="0"/>
              <a:t>. Teoreticky tak může v prvním kole podat dohromady až 4 přihlášky (zkoušku však přesto může konat pouze dvakrát). Všechny školy, na které uchazeč podal přihlášku do oboru vzdělání, u nichž je jednotná přijímací zkouška nedílnou součástí kritérií pro přijímaní uchazečů, obdrží od Centra výsledky této zkoušky.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52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79249"/>
            <a:ext cx="8820472" cy="62478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4000" b="1" dirty="0"/>
              <a:t>Přihlášky na </a:t>
            </a:r>
            <a:r>
              <a:rPr lang="cs-CZ" sz="4000" b="1" u="sng" dirty="0"/>
              <a:t>SŠ s </a:t>
            </a:r>
            <a:r>
              <a:rPr lang="cs-CZ" sz="4400" b="1" u="sng" dirty="0"/>
              <a:t>talentovou zkouškou</a:t>
            </a:r>
            <a:r>
              <a:rPr lang="cs-CZ" sz="4000" b="1" dirty="0"/>
              <a:t>: </a:t>
            </a:r>
          </a:p>
          <a:p>
            <a:endParaRPr lang="cs-CZ" sz="3600" dirty="0"/>
          </a:p>
          <a:p>
            <a:r>
              <a:rPr lang="cs-CZ" sz="2800" dirty="0"/>
              <a:t>–</a:t>
            </a:r>
            <a:r>
              <a:rPr lang="cs-CZ" sz="2800" b="1" dirty="0"/>
              <a:t> </a:t>
            </a:r>
            <a:r>
              <a:rPr lang="cs-CZ" sz="4000" b="1" u="sng" dirty="0"/>
              <a:t>žáci odevzdají</a:t>
            </a:r>
            <a:r>
              <a:rPr lang="cs-CZ" sz="4000" dirty="0"/>
              <a:t> </a:t>
            </a:r>
            <a:r>
              <a:rPr lang="cs-CZ" sz="4000" dirty="0">
                <a:ea typeface="+mn-lt"/>
                <a:cs typeface="+mn-lt"/>
              </a:rPr>
              <a:t>požadované </a:t>
            </a:r>
            <a:r>
              <a:rPr lang="cs-CZ" sz="4000" dirty="0"/>
              <a:t>údaje </a:t>
            </a:r>
            <a:endParaRPr lang="cs-CZ" sz="4000" dirty="0">
              <a:cs typeface="Calibri"/>
            </a:endParaRPr>
          </a:p>
          <a:p>
            <a:r>
              <a:rPr lang="cs-CZ" sz="4000" dirty="0"/>
              <a:t>  pro vyplnění přihlášky </a:t>
            </a:r>
            <a:r>
              <a:rPr lang="cs-CZ" sz="4000" b="1" u="sng" dirty="0"/>
              <a:t>do 13. 11. 2021</a:t>
            </a:r>
            <a:endParaRPr lang="cs-CZ" sz="4000">
              <a:cs typeface="Calibri"/>
            </a:endParaRPr>
          </a:p>
          <a:p>
            <a:endParaRPr lang="cs-CZ" sz="3600" b="1" u="sng" dirty="0"/>
          </a:p>
          <a:p>
            <a:r>
              <a:rPr lang="cs-CZ" sz="3600" dirty="0"/>
              <a:t>–</a:t>
            </a:r>
            <a:r>
              <a:rPr lang="cs-CZ" sz="3600" b="1" dirty="0"/>
              <a:t> ředitelka školy vydá</a:t>
            </a:r>
            <a:r>
              <a:rPr lang="cs-CZ" sz="3600" dirty="0"/>
              <a:t> žákům </a:t>
            </a:r>
            <a:r>
              <a:rPr lang="cs-CZ" sz="3600" b="1" dirty="0"/>
              <a:t>potvrzené </a:t>
            </a:r>
          </a:p>
          <a:p>
            <a:r>
              <a:rPr lang="cs-CZ" sz="3600" b="1" dirty="0"/>
              <a:t>   přihlášky a zápisový lístek 20. 11. 2021</a:t>
            </a:r>
            <a:endParaRPr lang="cs-CZ" sz="3600" b="1">
              <a:cs typeface="Calibri"/>
            </a:endParaRPr>
          </a:p>
          <a:p>
            <a:endParaRPr lang="cs-CZ" sz="3600" dirty="0"/>
          </a:p>
          <a:p>
            <a:r>
              <a:rPr lang="cs-CZ" sz="3600" dirty="0"/>
              <a:t>– </a:t>
            </a:r>
            <a:r>
              <a:rPr lang="cs-CZ" sz="3600" b="1" u="sng" dirty="0"/>
              <a:t>žáci doručí přihlášky na střední školy</a:t>
            </a:r>
            <a:r>
              <a:rPr lang="cs-CZ" sz="3600" b="1" dirty="0"/>
              <a:t> </a:t>
            </a:r>
          </a:p>
          <a:p>
            <a:r>
              <a:rPr lang="cs-CZ" sz="3600" b="1" dirty="0"/>
              <a:t>   do </a:t>
            </a:r>
            <a:r>
              <a:rPr lang="cs-CZ" sz="6000" b="1" u="sng" dirty="0"/>
              <a:t>30. 11. 2021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31472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16632"/>
            <a:ext cx="9001000" cy="63709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4400" b="1" dirty="0"/>
              <a:t>Přihlášky na </a:t>
            </a:r>
            <a:r>
              <a:rPr lang="cs-CZ" sz="4400" b="1" u="sng" dirty="0"/>
              <a:t>ostatní SŠ</a:t>
            </a:r>
            <a:r>
              <a:rPr lang="cs-CZ" sz="4400" b="1" dirty="0"/>
              <a:t>:</a:t>
            </a:r>
            <a:endParaRPr lang="cs-CZ" sz="4400" dirty="0"/>
          </a:p>
          <a:p>
            <a:r>
              <a:rPr lang="cs-CZ" sz="3600" dirty="0"/>
              <a:t>– </a:t>
            </a:r>
            <a:r>
              <a:rPr lang="cs-CZ" sz="4000" b="1" u="sng" dirty="0"/>
              <a:t>žáci odevzdají</a:t>
            </a:r>
            <a:r>
              <a:rPr lang="cs-CZ" sz="4000" dirty="0"/>
              <a:t> požadované údaje </a:t>
            </a:r>
            <a:endParaRPr lang="cs-CZ" sz="4400" b="1" dirty="0">
              <a:cs typeface="Calibri"/>
            </a:endParaRPr>
          </a:p>
          <a:p>
            <a:r>
              <a:rPr lang="cs-CZ" sz="4000" dirty="0"/>
              <a:t>   pro vyplnění přihlášek </a:t>
            </a:r>
            <a:r>
              <a:rPr lang="cs-CZ" sz="4000" b="1" u="sng" dirty="0"/>
              <a:t>do 5. 2. 2022</a:t>
            </a:r>
            <a:endParaRPr lang="cs-CZ" sz="4000">
              <a:cs typeface="Calibri"/>
            </a:endParaRPr>
          </a:p>
          <a:p>
            <a:endParaRPr lang="cs-CZ" sz="4000" dirty="0">
              <a:cs typeface="Calibri"/>
            </a:endParaRPr>
          </a:p>
          <a:p>
            <a:r>
              <a:rPr lang="cs-CZ" sz="3600" dirty="0"/>
              <a:t>–</a:t>
            </a:r>
            <a:r>
              <a:rPr lang="cs-CZ" sz="3600" b="1" dirty="0"/>
              <a:t> ředitelka školy vydá</a:t>
            </a:r>
            <a:r>
              <a:rPr lang="cs-CZ" sz="3600" dirty="0"/>
              <a:t> žákům </a:t>
            </a:r>
            <a:r>
              <a:rPr lang="cs-CZ" sz="3600" b="1" dirty="0"/>
              <a:t>potvrzené</a:t>
            </a:r>
          </a:p>
          <a:p>
            <a:r>
              <a:rPr lang="cs-CZ" sz="3600" b="1" dirty="0"/>
              <a:t>   přihlášky a zápisový lístek 12. 2. 2022</a:t>
            </a:r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– </a:t>
            </a:r>
            <a:r>
              <a:rPr lang="cs-CZ" sz="3600" b="1" u="sng" dirty="0"/>
              <a:t>žáci doručí přihlášky na střední školy</a:t>
            </a:r>
            <a:r>
              <a:rPr lang="cs-CZ" sz="3600" b="1" dirty="0"/>
              <a:t> </a:t>
            </a:r>
          </a:p>
          <a:p>
            <a:r>
              <a:rPr lang="cs-CZ" sz="3600" b="1" dirty="0"/>
              <a:t>   do </a:t>
            </a:r>
            <a:r>
              <a:rPr lang="cs-CZ" sz="6000" b="1" u="sng" dirty="0"/>
              <a:t>1. 3. 2022</a:t>
            </a:r>
            <a:endParaRPr lang="cs-CZ" sz="6000" b="1" u="sng" dirty="0">
              <a:cs typeface="Calibri"/>
            </a:endParaRPr>
          </a:p>
          <a:p>
            <a:endParaRPr lang="cs-CZ" sz="2000" dirty="0"/>
          </a:p>
          <a:p>
            <a:r>
              <a:rPr lang="cs-CZ" sz="2000" b="1" dirty="0"/>
              <a:t>Výsledky přijímacího řízení</a:t>
            </a:r>
            <a:r>
              <a:rPr lang="cs-CZ" sz="2000" dirty="0"/>
              <a:t> po 1. kole </a:t>
            </a:r>
            <a:r>
              <a:rPr lang="cs-CZ" sz="2000" b="1" u="sng" dirty="0"/>
              <a:t>nahlásí žáci na ZŠ</a:t>
            </a:r>
            <a:r>
              <a:rPr lang="cs-CZ" sz="2000" dirty="0"/>
              <a:t> přijetí na SŠ</a:t>
            </a:r>
            <a:r>
              <a:rPr lang="cs-CZ" sz="2000" b="1" dirty="0"/>
              <a:t> do 15. 5. 2022</a:t>
            </a:r>
            <a:r>
              <a:rPr lang="cs-CZ" sz="2000" dirty="0"/>
              <a:t>.</a:t>
            </a:r>
            <a:endParaRPr lang="cs-C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61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8696" y="476672"/>
            <a:ext cx="8745791" cy="56938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4000" b="1" u="sng" dirty="0"/>
              <a:t>Přijímací zkoušky</a:t>
            </a:r>
            <a:r>
              <a:rPr lang="cs-CZ" sz="4000" dirty="0"/>
              <a:t>:</a:t>
            </a:r>
          </a:p>
          <a:p>
            <a:endParaRPr lang="cs-CZ" dirty="0"/>
          </a:p>
          <a:p>
            <a:r>
              <a:rPr lang="cs-CZ" sz="3600" b="1" dirty="0"/>
              <a:t>1. </a:t>
            </a:r>
            <a:r>
              <a:rPr lang="cs-CZ" sz="3600" dirty="0"/>
              <a:t>termín  </a:t>
            </a:r>
            <a:r>
              <a:rPr lang="cs-CZ" sz="3600" b="1" dirty="0"/>
              <a:t>12. 4. 2022</a:t>
            </a:r>
            <a:r>
              <a:rPr lang="cs-CZ" sz="3600" dirty="0"/>
              <a:t> </a:t>
            </a:r>
            <a:r>
              <a:rPr lang="cs-CZ" sz="3200" dirty="0"/>
              <a:t>pro čtyřleté obory vzdělání</a:t>
            </a:r>
          </a:p>
          <a:p>
            <a:r>
              <a:rPr lang="cs-CZ" sz="3600" dirty="0"/>
              <a:t>                   </a:t>
            </a:r>
            <a:r>
              <a:rPr lang="cs-CZ" sz="3600" b="1" dirty="0"/>
              <a:t>14. 4. 2022</a:t>
            </a:r>
            <a:r>
              <a:rPr lang="cs-CZ" sz="3600" dirty="0"/>
              <a:t> </a:t>
            </a:r>
            <a:r>
              <a:rPr lang="cs-CZ" dirty="0"/>
              <a:t>pro obory šestiletých a osmiletých gymnázií</a:t>
            </a:r>
          </a:p>
          <a:p>
            <a:endParaRPr lang="cs-CZ" sz="3600" dirty="0"/>
          </a:p>
          <a:p>
            <a:r>
              <a:rPr lang="cs-CZ" sz="3600" b="1" dirty="0"/>
              <a:t>2. </a:t>
            </a:r>
            <a:r>
              <a:rPr lang="cs-CZ" sz="3600" dirty="0"/>
              <a:t>termín  </a:t>
            </a:r>
            <a:r>
              <a:rPr lang="cs-CZ" sz="3600" b="1" dirty="0"/>
              <a:t>13. 4. 2022</a:t>
            </a:r>
            <a:r>
              <a:rPr lang="cs-CZ" sz="3600" dirty="0"/>
              <a:t> </a:t>
            </a:r>
            <a:r>
              <a:rPr lang="cs-CZ" sz="3200" dirty="0"/>
              <a:t>pro čtyřleté obory vzdělání</a:t>
            </a:r>
          </a:p>
          <a:p>
            <a:r>
              <a:rPr lang="cs-CZ" sz="3600" dirty="0"/>
              <a:t>                   </a:t>
            </a:r>
            <a:r>
              <a:rPr lang="cs-CZ" sz="3600" b="1" dirty="0"/>
              <a:t>15. 4. 2022</a:t>
            </a:r>
            <a:r>
              <a:rPr lang="cs-CZ" sz="3600" dirty="0"/>
              <a:t> </a:t>
            </a:r>
            <a:r>
              <a:rPr lang="cs-CZ" dirty="0"/>
              <a:t>pro obory šestiletých a osmiletých gymnázií</a:t>
            </a:r>
          </a:p>
          <a:p>
            <a:endParaRPr lang="cs-CZ" dirty="0"/>
          </a:p>
          <a:p>
            <a:r>
              <a:rPr lang="cs-CZ" sz="3600" b="1" dirty="0"/>
              <a:t>náhradní termín</a:t>
            </a:r>
            <a:r>
              <a:rPr lang="cs-CZ" sz="3600" dirty="0"/>
              <a:t> pro všechny obory</a:t>
            </a:r>
          </a:p>
          <a:p>
            <a:r>
              <a:rPr lang="cs-CZ" sz="3600" dirty="0"/>
              <a:t>                     1. termín:  12. 5. 2022</a:t>
            </a:r>
            <a:endParaRPr lang="cs-CZ" sz="3600" dirty="0">
              <a:cs typeface="Calibri"/>
            </a:endParaRPr>
          </a:p>
          <a:p>
            <a:r>
              <a:rPr lang="cs-CZ" sz="3600" dirty="0"/>
              <a:t>                     2. termín:  13. 5. 2022</a:t>
            </a:r>
            <a:endParaRPr lang="cs-CZ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862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770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111111"/>
                </a:solidFill>
              </a:rPr>
              <a:t>Pokud uchazeč podal pro první kolo přijímacího řízení dvě přihlášky do oborů vzdělání s maturitní zkouškou</a:t>
            </a:r>
            <a:r>
              <a:rPr lang="cs-CZ" dirty="0">
                <a:solidFill>
                  <a:srgbClr val="111111"/>
                </a:solidFill>
              </a:rPr>
              <a:t> (popř. dvou odborných zaměření ŠVP téhož oboru v rámci jedné školy), </a:t>
            </a:r>
            <a:r>
              <a:rPr lang="cs-CZ" b="1" dirty="0">
                <a:solidFill>
                  <a:srgbClr val="111111"/>
                </a:solidFill>
              </a:rPr>
              <a:t>koná jednotnou přijímací zkoušku dvakrát</a:t>
            </a:r>
            <a:r>
              <a:rPr lang="cs-CZ" dirty="0">
                <a:solidFill>
                  <a:srgbClr val="111111"/>
                </a:solidFill>
              </a:rPr>
              <a:t>. </a:t>
            </a:r>
          </a:p>
          <a:p>
            <a:endParaRPr lang="cs-CZ" sz="800" dirty="0">
              <a:solidFill>
                <a:srgbClr val="111111"/>
              </a:solidFill>
            </a:endParaRPr>
          </a:p>
          <a:p>
            <a:r>
              <a:rPr lang="cs-CZ" b="1" dirty="0">
                <a:solidFill>
                  <a:srgbClr val="111111"/>
                </a:solidFill>
              </a:rPr>
              <a:t>V 1. řádném termínu</a:t>
            </a:r>
            <a:r>
              <a:rPr lang="cs-CZ" dirty="0">
                <a:solidFill>
                  <a:srgbClr val="111111"/>
                </a:solidFill>
              </a:rPr>
              <a:t> </a:t>
            </a:r>
            <a:r>
              <a:rPr lang="cs-CZ" b="1" dirty="0">
                <a:solidFill>
                  <a:srgbClr val="111111"/>
                </a:solidFill>
              </a:rPr>
              <a:t>na škole, kterou uvedl na přihlášce na prvním místě</a:t>
            </a:r>
            <a:r>
              <a:rPr lang="cs-CZ" dirty="0">
                <a:solidFill>
                  <a:srgbClr val="111111"/>
                </a:solidFill>
              </a:rPr>
              <a:t>, </a:t>
            </a:r>
          </a:p>
          <a:p>
            <a:r>
              <a:rPr lang="cs-CZ" dirty="0">
                <a:solidFill>
                  <a:srgbClr val="111111"/>
                </a:solidFill>
              </a:rPr>
              <a:t>ve druhém řádném termínu na škole, kterou uvedl jako druhou v pořadí.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62033" y="4437112"/>
            <a:ext cx="8063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Povolenými pomůckami</a:t>
            </a:r>
            <a:r>
              <a:rPr lang="cs-CZ" dirty="0"/>
              <a:t> při konání testů je pouze modře či černě píšící propisovací tužka (nelze používat gumovací pera či fixky), u matematiky navíc obyčejná tužka a rýsovací potřeby. U zkoušky je zakázané používat slovníky, Pravidla českého pravopisu, kalkulačku či matematicko-fyzikální tabulky.</a:t>
            </a:r>
          </a:p>
          <a:p>
            <a:r>
              <a:rPr lang="cs-CZ" dirty="0"/>
              <a:t>Písemný test z českého jazyka a literatury trvá</a:t>
            </a:r>
            <a:r>
              <a:rPr lang="cs-CZ" b="1" dirty="0"/>
              <a:t> 60 minut</a:t>
            </a:r>
            <a:r>
              <a:rPr lang="cs-CZ" dirty="0"/>
              <a:t>, test z matematiky pak </a:t>
            </a:r>
            <a:r>
              <a:rPr lang="cs-CZ" b="1" dirty="0"/>
              <a:t>70 minut</a:t>
            </a:r>
            <a:r>
              <a:rPr lang="cs-CZ" dirty="0"/>
              <a:t>. Do výsledku přijímacího řízení se bude zohledňovat </a:t>
            </a:r>
            <a:r>
              <a:rPr lang="cs-CZ" b="1" dirty="0"/>
              <a:t>pouze lepší výsledek</a:t>
            </a:r>
            <a:r>
              <a:rPr lang="cs-CZ" dirty="0"/>
              <a:t> z prvního či druhého termínu příslušného testu.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2033" y="3341638"/>
            <a:ext cx="828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Uchazeči se speciálními vzdělávacími potřebami</a:t>
            </a:r>
            <a:r>
              <a:rPr lang="cs-CZ" dirty="0"/>
              <a:t>, kteří požadují úpravu podmínek přijímacího řízení, </a:t>
            </a:r>
            <a:r>
              <a:rPr lang="cs-CZ" b="1" dirty="0"/>
              <a:t>musí spolu s přihláškou odevzdat také doporučení školského poradenského zařízení</a:t>
            </a:r>
            <a:r>
              <a:rPr lang="cs-CZ" dirty="0"/>
              <a:t>.</a:t>
            </a:r>
            <a:endParaRPr lang="cs-CZ" dirty="0">
              <a:solidFill>
                <a:srgbClr val="11111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2204864"/>
            <a:ext cx="74749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případě, že uchazeč hlásí na obor </a:t>
            </a:r>
            <a:r>
              <a:rPr lang="cs-CZ" sz="2000" b="1" dirty="0"/>
              <a:t>Gymnázium se sportovní přípravou</a:t>
            </a:r>
            <a:r>
              <a:rPr lang="cs-CZ" dirty="0"/>
              <a:t> </a:t>
            </a:r>
          </a:p>
          <a:p>
            <a:r>
              <a:rPr lang="cs-CZ" dirty="0"/>
              <a:t>a zároveň na jiný maturitní obor, musí při vyplňování přihlášky dodržovat specifická pravidla.</a:t>
            </a:r>
          </a:p>
        </p:txBody>
      </p:sp>
    </p:spTree>
    <p:extLst>
      <p:ext uri="{BB962C8B-B14F-4D97-AF65-F5344CB8AC3E}">
        <p14:creationId xmlns:p14="http://schemas.microsoft.com/office/powerpoint/2010/main" val="279708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4633" y="1113861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111111"/>
                </a:solidFill>
                <a:latin typeface="Roboto"/>
              </a:rPr>
              <a:t>Uchazeči, kteří se hlásí do oboru vzdělání Gymnázium se sportovní přípravou, jsou specifický případ. Pro tento obor je v rámci RVP stanovena talentová zkouška, přesto se v rámci přijímacího řízení koná i jednotná přijímací zkouška. Uchazeči o tento obor podávají přihlášku (nebo dvě přihlášky, hlásí-li se do tohoto oboru na dvě školy) </a:t>
            </a:r>
            <a:r>
              <a:rPr lang="cs-CZ" b="1" dirty="0">
                <a:solidFill>
                  <a:srgbClr val="000000"/>
                </a:solidFill>
                <a:latin typeface="Roboto"/>
              </a:rPr>
              <a:t>do 30. listopadu</a:t>
            </a:r>
            <a:r>
              <a:rPr lang="cs-CZ" dirty="0">
                <a:solidFill>
                  <a:srgbClr val="111111"/>
                </a:solidFill>
                <a:latin typeface="Roboto"/>
              </a:rPr>
              <a:t> a posléze mohou podat </a:t>
            </a:r>
            <a:r>
              <a:rPr lang="cs-CZ" b="1" dirty="0">
                <a:solidFill>
                  <a:srgbClr val="000000"/>
                </a:solidFill>
                <a:latin typeface="Roboto"/>
              </a:rPr>
              <a:t>až dvě další přihlášky</a:t>
            </a:r>
            <a:r>
              <a:rPr lang="cs-CZ" dirty="0">
                <a:solidFill>
                  <a:srgbClr val="111111"/>
                </a:solidFill>
                <a:latin typeface="Roboto"/>
              </a:rPr>
              <a:t> na obory bez talentové zkoušky do 1. března.</a:t>
            </a:r>
          </a:p>
          <a:p>
            <a:r>
              <a:rPr lang="cs-CZ" dirty="0">
                <a:solidFill>
                  <a:srgbClr val="111111"/>
                </a:solidFill>
                <a:latin typeface="Roboto"/>
              </a:rPr>
              <a:t>Mohou tedy podat až 4 přihlášky na obory, kde se koná jednotná přijímací zkouška, kterou ale mohou konat pouze dvakrát. V tomto případě se uplatňuje pravidlo stanovené § 11 vyhlášky č. 353/2016 Sb., které určuje, že jako </a:t>
            </a:r>
            <a:r>
              <a:rPr lang="cs-CZ" b="1" dirty="0">
                <a:solidFill>
                  <a:srgbClr val="000000"/>
                </a:solidFill>
                <a:latin typeface="Roboto"/>
              </a:rPr>
              <a:t>místo konání jednotné přijímací zkoušky</a:t>
            </a:r>
            <a:r>
              <a:rPr lang="cs-CZ" dirty="0">
                <a:solidFill>
                  <a:srgbClr val="111111"/>
                </a:solidFill>
                <a:latin typeface="Roboto"/>
              </a:rPr>
              <a:t> má vždy „přednost“ škola, kam se uchazeč hlásí do oboru Gymnázium se sportovní přípravou.</a:t>
            </a:r>
          </a:p>
          <a:p>
            <a:r>
              <a:rPr lang="cs-CZ" dirty="0">
                <a:solidFill>
                  <a:srgbClr val="111111"/>
                </a:solidFill>
                <a:latin typeface="Roboto"/>
              </a:rPr>
              <a:t>Na přihláškách do oborů vzdělání bez talentové zkoušky (s růžovým podtiskem) je proto u těchto škol nutné vyznačit, že </a:t>
            </a:r>
            <a:r>
              <a:rPr lang="cs-CZ" b="1" dirty="0">
                <a:solidFill>
                  <a:srgbClr val="000000"/>
                </a:solidFill>
                <a:latin typeface="Roboto"/>
              </a:rPr>
              <a:t>zde uchazeč nebude jednotnou přijímací zkoušku konat</a:t>
            </a:r>
            <a:r>
              <a:rPr lang="cs-CZ" dirty="0">
                <a:solidFill>
                  <a:srgbClr val="111111"/>
                </a:solidFill>
                <a:latin typeface="Roboto"/>
              </a:rPr>
              <a:t> – v poli „Jednotná zkouška“ vyznačí uchazeč „Ne“. Výsledky jednotné přijímací zkoušky jsou ale vždy zpřístupněny všem školám, na které uchazeč podal přihlášku, bez ohledu na to, kde zkoušku reálně fyzicky vykonal.</a:t>
            </a:r>
          </a:p>
          <a:p>
            <a:r>
              <a:rPr lang="cs-CZ" dirty="0">
                <a:solidFill>
                  <a:srgbClr val="111111"/>
                </a:solidFill>
                <a:latin typeface="Roboto"/>
              </a:rPr>
              <a:t>Uchazeč koná JPZ ve škole, kam se hlásí do oboru Gymnázium se sportovní přípravou, i v případě, že nevykonal úspěšně talentové zkoušky a není tudíž možné, aby byl do oboru přijat. Výsledek JPZ mu bude započten do přijímacího řízení na ostatní školy.</a:t>
            </a:r>
            <a:endParaRPr lang="cs-CZ" b="0" i="0" dirty="0">
              <a:solidFill>
                <a:srgbClr val="111111"/>
              </a:solidFill>
              <a:effectLst/>
              <a:latin typeface="Roboto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7511" y="211791"/>
            <a:ext cx="879118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u="sng" dirty="0">
                <a:solidFill>
                  <a:srgbClr val="000000"/>
                </a:solidFill>
                <a:latin typeface="inherit"/>
              </a:rPr>
              <a:t>Gymnázium se sportovní přípravou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6770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2">
      <a:dk1>
        <a:srgbClr val="000000"/>
      </a:dk1>
      <a:lt1>
        <a:srgbClr val="B7AE80"/>
      </a:lt1>
      <a:dk2>
        <a:srgbClr val="847B4B"/>
      </a:dk2>
      <a:lt2>
        <a:srgbClr val="CDC8A8"/>
      </a:lt2>
      <a:accent1>
        <a:srgbClr val="FEB2FF"/>
      </a:accent1>
      <a:accent2>
        <a:srgbClr val="FDEADA"/>
      </a:accent2>
      <a:accent3>
        <a:srgbClr val="DBEEF3"/>
      </a:accent3>
      <a:accent4>
        <a:srgbClr val="F2DCDB"/>
      </a:accent4>
      <a:accent5>
        <a:srgbClr val="CBCBFF"/>
      </a:accent5>
      <a:accent6>
        <a:srgbClr val="FE66FF"/>
      </a:accent6>
      <a:hlink>
        <a:srgbClr val="FD0CFF"/>
      </a:hlink>
      <a:folHlink>
        <a:srgbClr val="3995A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1325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Motiv systému Office</vt:lpstr>
      <vt:lpstr>PŘIJÍMACÍ ŘÍZENÍ NA SŠ ve školním roce 2021/22 </vt:lpstr>
      <vt:lpstr>   Aktuální informace  https://www.zscapkova.cz/      - Přijímací řízení na SŠ       - Kariérové poradenství</vt:lpstr>
      <vt:lpstr>Právní předpisy </vt:lpstr>
      <vt:lpstr>Přijímací řízení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Národní soustava povolání  www.nsp.cz Infoabsolvent www.infoabsolvent.cz Atlas školství  https://www.atlasskolstvi.cz/ Studuj v PK  https://www.studujvpk.cz/ Čím budu?, Kam dál?... Úřad práce Klatovy  www.msmt.cz, www. cermat.cz, www.csicr.cz , www. zscapkova.cz, …  Akademie řemesel - 10. 11. 2021 v MKS Klatovy od 9 do 15h Posviť si na budoucnost - 5.a 6. 11. 2021 v DEPO2015 Plzeň Dny otevřených dveří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vycházejících žáků a jejich rodičů se zástupci SŠ  16. 10. 2019   Program:</dc:title>
  <dc:creator>Uzivatel</dc:creator>
  <cp:lastModifiedBy>Klingerová Alena</cp:lastModifiedBy>
  <cp:revision>282</cp:revision>
  <dcterms:created xsi:type="dcterms:W3CDTF">2019-10-15T18:46:22Z</dcterms:created>
  <dcterms:modified xsi:type="dcterms:W3CDTF">2021-10-10T14:51:00Z</dcterms:modified>
</cp:coreProperties>
</file>